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5">
  <p:sldMasterIdLst>
    <p:sldMasterId id="2147483788" r:id="rId2"/>
    <p:sldMasterId id="2147483832" r:id="rId3"/>
  </p:sldMasterIdLst>
  <p:notesMasterIdLst>
    <p:notesMasterId r:id="rId28"/>
  </p:notesMasterIdLst>
  <p:handoutMasterIdLst>
    <p:handoutMasterId r:id="rId29"/>
  </p:handoutMasterIdLst>
  <p:sldIdLst>
    <p:sldId id="366" r:id="rId4"/>
    <p:sldId id="367" r:id="rId5"/>
    <p:sldId id="377" r:id="rId6"/>
    <p:sldId id="388" r:id="rId7"/>
    <p:sldId id="389" r:id="rId8"/>
    <p:sldId id="360" r:id="rId9"/>
    <p:sldId id="395" r:id="rId10"/>
    <p:sldId id="400" r:id="rId11"/>
    <p:sldId id="396" r:id="rId12"/>
    <p:sldId id="410" r:id="rId13"/>
    <p:sldId id="402" r:id="rId14"/>
    <p:sldId id="403" r:id="rId15"/>
    <p:sldId id="393" r:id="rId16"/>
    <p:sldId id="390" r:id="rId17"/>
    <p:sldId id="381" r:id="rId18"/>
    <p:sldId id="397" r:id="rId19"/>
    <p:sldId id="384" r:id="rId20"/>
    <p:sldId id="405" r:id="rId21"/>
    <p:sldId id="404" r:id="rId22"/>
    <p:sldId id="406" r:id="rId23"/>
    <p:sldId id="407" r:id="rId24"/>
    <p:sldId id="408" r:id="rId25"/>
    <p:sldId id="409" r:id="rId26"/>
    <p:sldId id="411" r:id="rId27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1EC9236-0B75-4676-B0D2-764542283DF4}">
          <p14:sldIdLst>
            <p14:sldId id="366"/>
            <p14:sldId id="367"/>
            <p14:sldId id="377"/>
            <p14:sldId id="388"/>
            <p14:sldId id="389"/>
            <p14:sldId id="360"/>
            <p14:sldId id="395"/>
            <p14:sldId id="400"/>
            <p14:sldId id="396"/>
            <p14:sldId id="410"/>
            <p14:sldId id="402"/>
            <p14:sldId id="403"/>
            <p14:sldId id="393"/>
            <p14:sldId id="390"/>
            <p14:sldId id="381"/>
            <p14:sldId id="397"/>
            <p14:sldId id="384"/>
            <p14:sldId id="405"/>
            <p14:sldId id="404"/>
            <p14:sldId id="406"/>
            <p14:sldId id="407"/>
            <p14:sldId id="408"/>
            <p14:sldId id="409"/>
            <p14:sldId id="4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55" userDrawn="1">
          <p15:clr>
            <a:srgbClr val="A4A3A4"/>
          </p15:clr>
        </p15:guide>
        <p15:guide id="2" pos="2134" userDrawn="1">
          <p15:clr>
            <a:srgbClr val="A4A3A4"/>
          </p15:clr>
        </p15:guide>
        <p15:guide id="3" orient="horz" pos="3103" userDrawn="1">
          <p15:clr>
            <a:srgbClr val="A4A3A4"/>
          </p15:clr>
        </p15:guide>
        <p15:guide id="4" pos="2119" userDrawn="1">
          <p15:clr>
            <a:srgbClr val="A4A3A4"/>
          </p15:clr>
        </p15:guide>
        <p15:guide id="5" orient="horz" pos="2876" userDrawn="1">
          <p15:clr>
            <a:srgbClr val="A4A3A4"/>
          </p15:clr>
        </p15:guide>
        <p15:guide id="6" orient="horz" pos="3126" userDrawn="1">
          <p15:clr>
            <a:srgbClr val="A4A3A4"/>
          </p15:clr>
        </p15:guide>
        <p15:guide id="7" pos="2157" userDrawn="1">
          <p15:clr>
            <a:srgbClr val="A4A3A4"/>
          </p15:clr>
        </p15:guide>
        <p15:guide id="8" pos="2142" userDrawn="1">
          <p15:clr>
            <a:srgbClr val="A4A3A4"/>
          </p15:clr>
        </p15:guide>
        <p15:guide id="9" orient="horz" pos="2838" userDrawn="1">
          <p15:clr>
            <a:srgbClr val="A4A3A4"/>
          </p15:clr>
        </p15:guide>
        <p15:guide id="10" orient="horz" pos="3085" userDrawn="1">
          <p15:clr>
            <a:srgbClr val="A4A3A4"/>
          </p15:clr>
        </p15:guide>
        <p15:guide id="11" orient="horz" pos="2859" userDrawn="1">
          <p15:clr>
            <a:srgbClr val="A4A3A4"/>
          </p15:clr>
        </p15:guide>
        <p15:guide id="12" orient="horz" pos="3108" userDrawn="1">
          <p15:clr>
            <a:srgbClr val="A4A3A4"/>
          </p15:clr>
        </p15:guide>
        <p15:guide id="13" pos="2115" userDrawn="1">
          <p15:clr>
            <a:srgbClr val="A4A3A4"/>
          </p15:clr>
        </p15:guide>
        <p15:guide id="14" pos="2100" userDrawn="1">
          <p15:clr>
            <a:srgbClr val="A4A3A4"/>
          </p15:clr>
        </p15:guide>
        <p15:guide id="15" pos="2137" userDrawn="1">
          <p15:clr>
            <a:srgbClr val="A4A3A4"/>
          </p15:clr>
        </p15:guide>
        <p15:guide id="16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3300"/>
    <a:srgbClr val="0000FF"/>
    <a:srgbClr val="CC99FF"/>
    <a:srgbClr val="9900FF"/>
    <a:srgbClr val="CCECFF"/>
    <a:srgbClr val="FFFFFF"/>
    <a:srgbClr val="A8A8A8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00" autoAdjust="0"/>
    <p:restoredTop sz="94434" autoAdjust="0"/>
  </p:normalViewPr>
  <p:slideViewPr>
    <p:cSldViewPr>
      <p:cViewPr varScale="1">
        <p:scale>
          <a:sx n="74" d="100"/>
          <a:sy n="74" d="100"/>
        </p:scale>
        <p:origin x="139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4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2554" y="-77"/>
      </p:cViewPr>
      <p:guideLst>
        <p:guide orient="horz" pos="2855"/>
        <p:guide pos="2134"/>
        <p:guide orient="horz" pos="3103"/>
        <p:guide pos="2119"/>
        <p:guide orient="horz" pos="2876"/>
        <p:guide orient="horz" pos="3126"/>
        <p:guide pos="2157"/>
        <p:guide pos="2142"/>
        <p:guide orient="horz" pos="2838"/>
        <p:guide orient="horz" pos="3085"/>
        <p:guide orient="horz" pos="2859"/>
        <p:guide orient="horz" pos="3108"/>
        <p:guide pos="2115"/>
        <p:guide pos="2100"/>
        <p:guide pos="213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51" Type="http://schemas.microsoft.com/office/2015/10/relationships/revisionInfo" Target="revisionInfo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6"/>
            <a:ext cx="2918621" cy="494813"/>
          </a:xfrm>
          <a:prstGeom prst="rect">
            <a:avLst/>
          </a:prstGeom>
        </p:spPr>
        <p:txBody>
          <a:bodyPr vert="horz" lIns="90597" tIns="45295" rIns="90597" bIns="45295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578" y="6"/>
            <a:ext cx="2918621" cy="494813"/>
          </a:xfrm>
          <a:prstGeom prst="rect">
            <a:avLst/>
          </a:prstGeom>
        </p:spPr>
        <p:txBody>
          <a:bodyPr vert="horz" lIns="90597" tIns="45295" rIns="90597" bIns="45295" rtlCol="0"/>
          <a:lstStyle>
            <a:lvl1pPr algn="r">
              <a:defRPr sz="1200"/>
            </a:lvl1pPr>
          </a:lstStyle>
          <a:p>
            <a:fld id="{2746A390-3290-46CD-97E8-4008C3240EBE}" type="datetimeFigureOut">
              <a:rPr kumimoji="1" lang="ja-JP" altLang="en-US" smtClean="0"/>
              <a:t>2024/1/18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7" y="9371507"/>
            <a:ext cx="2918621" cy="494813"/>
          </a:xfrm>
          <a:prstGeom prst="rect">
            <a:avLst/>
          </a:prstGeom>
        </p:spPr>
        <p:txBody>
          <a:bodyPr vert="horz" lIns="90597" tIns="45295" rIns="90597" bIns="45295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578" y="9371507"/>
            <a:ext cx="2918621" cy="494813"/>
          </a:xfrm>
          <a:prstGeom prst="rect">
            <a:avLst/>
          </a:prstGeom>
        </p:spPr>
        <p:txBody>
          <a:bodyPr vert="horz" lIns="90597" tIns="45295" rIns="90597" bIns="45295" rtlCol="0" anchor="b"/>
          <a:lstStyle>
            <a:lvl1pPr algn="r">
              <a:defRPr sz="1200"/>
            </a:lvl1pPr>
          </a:lstStyle>
          <a:p>
            <a:fld id="{D0D238C3-892C-4976-AF58-5BBC906046D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968955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" y="7"/>
            <a:ext cx="2918831" cy="493315"/>
          </a:xfrm>
          <a:prstGeom prst="rect">
            <a:avLst/>
          </a:prstGeom>
        </p:spPr>
        <p:txBody>
          <a:bodyPr vert="horz" lIns="90583" tIns="45289" rIns="90583" bIns="45289" rtlCol="0"/>
          <a:lstStyle>
            <a:lvl1pPr algn="l" latinLnBrk="0">
              <a:defRPr kumimoji="1" lang="ja-JP" sz="1200"/>
            </a:lvl1pPr>
          </a:lstStyle>
          <a:p>
            <a:endParaRPr kumimoji="1" lang="ja-JP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82" y="7"/>
            <a:ext cx="2918831" cy="493315"/>
          </a:xfrm>
          <a:prstGeom prst="rect">
            <a:avLst/>
          </a:prstGeom>
        </p:spPr>
        <p:txBody>
          <a:bodyPr vert="horz" lIns="90583" tIns="45289" rIns="90583" bIns="45289" rtlCol="0"/>
          <a:lstStyle>
            <a:lvl1pPr algn="r" latinLnBrk="0">
              <a:defRPr kumimoji="1" lang="ja-JP" sz="1200"/>
            </a:lvl1pPr>
          </a:lstStyle>
          <a:p>
            <a:fld id="{6DCC9987-AE10-4685-9B5B-4577F1D5BB4C}" type="datetimeFigureOut">
              <a:rPr lang="ja-JP" altLang="en-US"/>
              <a:pPr/>
              <a:t>2024/1/18</a:t>
            </a:fld>
            <a:endParaRPr kumimoji="1" lang="ja-JP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83" tIns="45289" rIns="90583" bIns="45289" rtlCol="0" anchor="ctr"/>
          <a:lstStyle/>
          <a:p>
            <a:endParaRPr kumimoji="1" lang="ja-JP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2"/>
          </a:xfrm>
          <a:prstGeom prst="rect">
            <a:avLst/>
          </a:prstGeom>
        </p:spPr>
        <p:txBody>
          <a:bodyPr vert="horz" lIns="90583" tIns="45289" rIns="90583" bIns="45289" rtlCol="0">
            <a:normAutofit/>
          </a:bodyPr>
          <a:lstStyle/>
          <a:p>
            <a:pPr lvl="0"/>
            <a:r>
              <a:rPr kumimoji="1" lang="ja-JP"/>
              <a:t>クリックしてマスタ テキスト スタイルを編集する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8" y="9371291"/>
            <a:ext cx="2918831" cy="493315"/>
          </a:xfrm>
          <a:prstGeom prst="rect">
            <a:avLst/>
          </a:prstGeom>
        </p:spPr>
        <p:txBody>
          <a:bodyPr vert="horz" lIns="90583" tIns="45289" rIns="90583" bIns="45289" rtlCol="0" anchor="b"/>
          <a:lstStyle>
            <a:lvl1pPr algn="l" latinLnBrk="0">
              <a:defRPr kumimoji="1" lang="ja-JP" sz="1200"/>
            </a:lvl1pPr>
          </a:lstStyle>
          <a:p>
            <a:endParaRPr kumimoji="1" lang="ja-JP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82" y="9371291"/>
            <a:ext cx="2918831" cy="493315"/>
          </a:xfrm>
          <a:prstGeom prst="rect">
            <a:avLst/>
          </a:prstGeom>
        </p:spPr>
        <p:txBody>
          <a:bodyPr vert="horz" lIns="90583" tIns="45289" rIns="90583" bIns="45289" rtlCol="0" anchor="b"/>
          <a:lstStyle>
            <a:lvl1pPr algn="r" latinLnBrk="0">
              <a:defRPr kumimoji="1" lang="ja-JP" sz="1200"/>
            </a:lvl1pPr>
          </a:lstStyle>
          <a:p>
            <a:fld id="{77D8454A-404F-4DF1-8F43-7DDF83BF3B63}" type="slidenum">
              <a:rPr/>
              <a:pPr/>
              <a:t>‹#›</a:t>
            </a:fld>
            <a:endParaRPr kumimoji="1" lang="ja-JP" dirty="0"/>
          </a:p>
        </p:txBody>
      </p:sp>
    </p:spTree>
    <p:extLst>
      <p:ext uri="{BB962C8B-B14F-4D97-AF65-F5344CB8AC3E}">
        <p14:creationId xmlns:p14="http://schemas.microsoft.com/office/powerpoint/2010/main" val="33251374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87413" y="736600"/>
            <a:ext cx="4889500" cy="36687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altLang="ja-JP" smtClean="0"/>
              <a:pPr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9271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54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68440-F0F2-424C-A3B3-DFAC9E776FB1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5962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54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68440-F0F2-424C-A3B3-DFAC9E776FB1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58069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72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68440-F0F2-424C-A3B3-DFAC9E776FB1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1728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72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68440-F0F2-424C-A3B3-DFAC9E776FB1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89661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87413" y="736600"/>
            <a:ext cx="4889500" cy="36687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altLang="ja-JP" smtClean="0"/>
              <a:pPr/>
              <a:t>15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996194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87413" y="736600"/>
            <a:ext cx="4889500" cy="36687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altLang="ja-JP" smtClean="0"/>
              <a:pPr/>
              <a:t>17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278154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7287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15787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7287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838076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87413" y="736600"/>
            <a:ext cx="4889500" cy="36687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D8454A-404F-4DF1-8F43-7DDF83BF3B63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3484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87413" y="736600"/>
            <a:ext cx="4889500" cy="36687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altLang="ja-JP" smtClean="0"/>
              <a:pPr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50122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87413" y="736600"/>
            <a:ext cx="4889500" cy="36687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altLang="ja-JP" smtClean="0"/>
              <a:pPr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022775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11238" y="774700"/>
            <a:ext cx="5151437" cy="38639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68440-F0F2-424C-A3B3-DFAC9E776FB1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946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54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68440-F0F2-424C-A3B3-DFAC9E776FB1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519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72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68440-F0F2-424C-A3B3-DFAC9E776FB1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1766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54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68440-F0F2-424C-A3B3-DFAC9E776FB1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7848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54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68440-F0F2-424C-A3B3-DFAC9E776FB1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2517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72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B68440-F0F2-424C-A3B3-DFAC9E776FB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0009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56C0-B32E-4F80-8144-FB91A6594160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24395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C6AF-C201-4587-836D-2C6AF3FC2CC6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136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0362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0365"/>
            <a:ext cx="5800725" cy="581183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1206-7389-44BF-A4E7-A2DF27382E78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3196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1"/>
            <a:ext cx="4038600" cy="4724400"/>
          </a:xfrm>
        </p:spPr>
        <p:txBody>
          <a:bodyPr/>
          <a:lstStyle>
            <a:lvl1pPr latinLnBrk="0">
              <a:defRPr kumimoji="1" lang="ja-JP" sz="2600"/>
            </a:lvl1pPr>
            <a:lvl2pPr>
              <a:defRPr kumimoji="1" lang="ja-JP" sz="2400"/>
            </a:lvl2pPr>
            <a:lvl3pPr>
              <a:defRPr kumimoji="1" lang="ja-JP" sz="2000"/>
            </a:lvl3pPr>
            <a:lvl4pPr>
              <a:defRPr kumimoji="1" lang="ja-JP" sz="1800"/>
            </a:lvl4pPr>
            <a:lvl5pPr>
              <a:defRPr kumimoji="1" lang="ja-JP" sz="1800"/>
            </a:lvl5pPr>
          </a:lstStyle>
          <a:p>
            <a:pPr lvl="0" eaLnBrk="1" latinLnBrk="0" hangingPunct="1"/>
            <a:r>
              <a:rPr kumimoji="1" lang="ja-JP" altLang="en-US"/>
              <a:t>マスター テキストの書式設定</a:t>
            </a:r>
          </a:p>
          <a:p>
            <a:pPr lvl="1" eaLnBrk="1" latinLnBrk="0" hangingPunct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 eaLnBrk="1" latinLnBrk="0" hangingPunct="1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 eaLnBrk="1" latinLnBrk="0" hangingPunct="1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 eaLnBrk="1" latinLnBrk="0" hangingPunct="1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1"/>
            <a:ext cx="4038600" cy="4724400"/>
          </a:xfrm>
        </p:spPr>
        <p:txBody>
          <a:bodyPr/>
          <a:lstStyle>
            <a:lvl1pPr latinLnBrk="0">
              <a:defRPr kumimoji="1" lang="ja-JP" sz="2600"/>
            </a:lvl1pPr>
            <a:lvl2pPr>
              <a:defRPr kumimoji="1" lang="ja-JP" sz="2400"/>
            </a:lvl2pPr>
            <a:lvl3pPr>
              <a:defRPr kumimoji="1" lang="ja-JP" sz="2000"/>
            </a:lvl3pPr>
            <a:lvl4pPr>
              <a:defRPr kumimoji="1" lang="ja-JP" sz="1800"/>
            </a:lvl4pPr>
            <a:lvl5pPr>
              <a:defRPr kumimoji="1" lang="ja-JP" sz="1800"/>
            </a:lvl5pPr>
          </a:lstStyle>
          <a:p>
            <a:pPr lvl="0" eaLnBrk="1" latinLnBrk="0" hangingPunct="1"/>
            <a:r>
              <a:rPr kumimoji="1" lang="ja-JP" altLang="en-US"/>
              <a:t>マスター テキストの書式設定</a:t>
            </a:r>
          </a:p>
          <a:p>
            <a:pPr lvl="1" eaLnBrk="1" latinLnBrk="0" hangingPunct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 eaLnBrk="1" latinLnBrk="0" hangingPunct="1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 eaLnBrk="1" latinLnBrk="0" hangingPunct="1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 eaLnBrk="1" latinLnBrk="0" hangingPunct="1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94F0E-6F68-4FBC-9B01-E2BA72FA9CCC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‹#›</a:t>
            </a:fld>
            <a:endParaRPr kumimoji="1" lang="ja-JP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ja-JP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kumimoji="1" lang="ja-JP" altLang="en-US"/>
              <a:t>マスター テキストの書式設定</a:t>
            </a:r>
          </a:p>
          <a:p>
            <a:pPr lvl="1" eaLnBrk="1" latinLnBrk="0" hangingPunct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 eaLnBrk="1" latinLnBrk="0" hangingPunct="1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 eaLnBrk="1" latinLnBrk="0" hangingPunct="1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 eaLnBrk="1" latinLnBrk="0" hangingPunct="1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CC090-A503-4E97-BD30-89826CE931D6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‹#›</a:t>
            </a:fld>
            <a:endParaRPr kumimoji="1" lang="ja-JP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5EE8-5A3F-44E5-8708-E0E544273FEC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3334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F1F9-D637-4184-B7DB-46CCAC8B69AF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6136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37CD3-F8B9-4CD9-8565-A431A8CFD9C5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216008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CCC2B-0718-4C66-9948-C0B26E317F6C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482973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D4BC5-E5F0-4870-AFAE-2BE2A87927E4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23491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1EDBA-3AA2-4B67-8AE0-BD21F825CFB5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495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13198-9CE1-41D2-A9CB-0790F4BED71C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05259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95FF-CC72-4E79-B792-2A06E8EE344E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37923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E608-F161-4A56-B029-895C096CB0BB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992577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62F09-1E7D-4389-B1B8-0ADCF3E751E8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911413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6471E-88C0-4406-8BA9-BB930653FD98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654792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88A4-5028-45FF-864D-49BB915C9211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4214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6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978E-07C8-4D36-91CC-A726AA9677E5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3459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3"/>
            <a:ext cx="3886200" cy="435133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3"/>
            <a:ext cx="3886200" cy="435133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290BC-6B86-414C-BC26-3BBDB9541138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1045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2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3"/>
            <a:ext cx="3867150" cy="3680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7553"/>
            <a:ext cx="3886201" cy="3680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A3FE-74E6-4900-AB5F-104649A1F7D6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8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821AF-BE53-4B89-A2E8-4B19EC50748C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662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3C6F-6BE7-40D8-8329-E35060251F93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27680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3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73741-E2CC-4A8C-8E1D-02ACAF16BD25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23264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592E-9C3F-41F3-8021-1EA52FC4D81B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5792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3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1CB60AB-6E8F-4E53-9D93-63FB4D357473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50182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664" r:id="rId12"/>
    <p:sldLayoutId id="2147483670" r:id="rId13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23C64-1740-4206-84DB-B2F268CEF1B8}" type="datetime1">
              <a:rPr lang="ja-JP" altLang="en-US" smtClean="0"/>
              <a:t>2024/1/18</a:t>
            </a:fld>
            <a:endParaRPr kumimoji="1" 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FD205-8D79-439C-A802-2377436AEC8A}" type="slidenum">
              <a:rPr lang="en-US" altLang="ja-JP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465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7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9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124744"/>
            <a:ext cx="9144000" cy="18722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メイリオ" panose="020B0604030504040204" pitchFamily="50" charset="-128"/>
              </a:rPr>
              <a:t>令和</a:t>
            </a:r>
            <a:r>
              <a:rPr lang="ja-JP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メイリオ" panose="020B0604030504040204" pitchFamily="50" charset="-128"/>
              </a:rPr>
              <a:t>５</a:t>
            </a:r>
            <a:r>
              <a:rPr lang="ja-JP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メイリオ" panose="020B0604030504040204" pitchFamily="50" charset="-128"/>
              </a:rPr>
              <a:t>年度</a:t>
            </a:r>
            <a:r>
              <a:rPr lang="en-US" altLang="ja-JP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メイリオ" panose="020B0604030504040204" pitchFamily="50" charset="-128"/>
              </a:rPr>
              <a:t/>
            </a:r>
            <a:br>
              <a:rPr lang="en-US" altLang="ja-JP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メイリオ" panose="020B0604030504040204" pitchFamily="50" charset="-128"/>
              </a:rPr>
            </a:br>
            <a:r>
              <a:rPr lang="ja-JP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メイリオ" panose="020B0604030504040204" pitchFamily="50" charset="-128"/>
              </a:rPr>
              <a:t>第３回</a:t>
            </a:r>
            <a:r>
              <a:rPr lang="ja-JP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メイリオ" panose="020B0604030504040204" pitchFamily="50" charset="-128"/>
              </a:rPr>
              <a:t>佐賀市国民健康保険事業の</a:t>
            </a:r>
            <a:r>
              <a:rPr lang="en-US" altLang="ja-JP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メイリオ" panose="020B0604030504040204" pitchFamily="50" charset="-128"/>
              </a:rPr>
              <a:t/>
            </a:r>
            <a:br>
              <a:rPr lang="en-US" altLang="ja-JP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メイリオ" panose="020B0604030504040204" pitchFamily="50" charset="-128"/>
              </a:rPr>
            </a:br>
            <a:r>
              <a:rPr lang="ja-JP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メイリオ" panose="020B0604030504040204" pitchFamily="50" charset="-128"/>
              </a:rPr>
              <a:t>運営に関する</a:t>
            </a:r>
            <a:r>
              <a:rPr lang="ja-JP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メイリオ" panose="020B0604030504040204" pitchFamily="50" charset="-128"/>
              </a:rPr>
              <a:t>協議会</a:t>
            </a:r>
            <a:endParaRPr lang="ja-JP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メイリオ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5373216"/>
            <a:ext cx="9144000" cy="936104"/>
          </a:xfrm>
        </p:spPr>
        <p:txBody>
          <a:bodyPr>
            <a:normAutofit/>
          </a:bodyPr>
          <a:lstStyle/>
          <a:p>
            <a:r>
              <a:rPr lang="ja-JP" altLang="en-US" sz="2200" dirty="0">
                <a:ea typeface="メイリオ" panose="020B0604030504040204" pitchFamily="50" charset="-128"/>
              </a:rPr>
              <a:t>佐賀市 保健福祉部 保険年金課</a:t>
            </a:r>
            <a:r>
              <a:rPr lang="ja-JP" altLang="en-US" sz="2200" dirty="0"/>
              <a:t>　</a:t>
            </a:r>
            <a:endParaRPr lang="en-US" altLang="ja-JP" sz="2200" dirty="0"/>
          </a:p>
          <a:p>
            <a:endParaRPr lang="ja-JP" altLang="en-US" sz="1600" dirty="0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3212976"/>
            <a:ext cx="9144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7028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37"/>
          <p:cNvSpPr>
            <a:spLocks noChangeArrowheads="1"/>
          </p:cNvSpPr>
          <p:nvPr/>
        </p:nvSpPr>
        <p:spPr bwMode="auto">
          <a:xfrm>
            <a:off x="4542845" y="5774656"/>
            <a:ext cx="1327167" cy="242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63144" tIns="31572" rIns="63144" bIns="31572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923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64" name="直線コネクタ 63"/>
          <p:cNvCxnSpPr/>
          <p:nvPr/>
        </p:nvCxnSpPr>
        <p:spPr>
          <a:xfrm>
            <a:off x="0" y="476672"/>
            <a:ext cx="9144000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1" name="スライド番号プレースホルダー 1"/>
          <p:cNvSpPr txBox="1">
            <a:spLocks/>
          </p:cNvSpPr>
          <p:nvPr/>
        </p:nvSpPr>
        <p:spPr>
          <a:xfrm>
            <a:off x="7010400" y="6520962"/>
            <a:ext cx="2133600" cy="337038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８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12070" y="68577"/>
            <a:ext cx="8824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令和６年度</a:t>
            </a: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佐賀市国民健康保険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税率等（</a:t>
            </a: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改定案）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97980" y="808836"/>
            <a:ext cx="89460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【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改定案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】</a:t>
            </a:r>
          </a:p>
          <a:p>
            <a:pPr lvl="0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佐賀市は、</a:t>
            </a:r>
            <a:r>
              <a:rPr lang="ja-JP" altLang="en-US" u="sng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県</a:t>
            </a:r>
            <a:r>
              <a:rPr lang="ja-JP" altLang="en-US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が示した標準保険</a:t>
            </a:r>
            <a:r>
              <a:rPr lang="ja-JP" altLang="en-US" u="sng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税率に基金</a:t>
            </a:r>
            <a:r>
              <a:rPr lang="en-US" altLang="ja-JP" u="sng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9,000</a:t>
            </a:r>
            <a:r>
              <a:rPr lang="ja-JP" altLang="en-US" u="sng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万円を活用した上で端数を調整した税率・税額に改定する</a:t>
            </a:r>
            <a:r>
              <a:rPr lang="ja-JP" altLang="en-US" u="sng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。</a:t>
            </a:r>
            <a:endParaRPr lang="en-US" altLang="ja-JP" u="sng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934" y="2204864"/>
            <a:ext cx="8869015" cy="2907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301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84045" y="656549"/>
            <a:ext cx="86615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①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人世帯（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40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歳以上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65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歳未満）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0" y="620179"/>
            <a:ext cx="9144000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下矢印 9"/>
          <p:cNvSpPr/>
          <p:nvPr/>
        </p:nvSpPr>
        <p:spPr>
          <a:xfrm>
            <a:off x="3850151" y="3596791"/>
            <a:ext cx="144016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12067" y="173552"/>
            <a:ext cx="8536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収入階層別・モデル世帯</a:t>
            </a:r>
            <a:r>
              <a:rPr lang="ja-JP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の比較</a:t>
            </a:r>
            <a:endParaRPr lang="ja-JP" alt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9" name="スライド番号プレースホルダー 1"/>
          <p:cNvSpPr txBox="1">
            <a:spLocks/>
          </p:cNvSpPr>
          <p:nvPr/>
        </p:nvSpPr>
        <p:spPr>
          <a:xfrm>
            <a:off x="6981127" y="6402714"/>
            <a:ext cx="2133600" cy="337038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９</a:t>
            </a:r>
            <a:endParaRPr lang="ja-JP" altLang="en-US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067" y="1119156"/>
            <a:ext cx="8760711" cy="2304488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067" y="4021812"/>
            <a:ext cx="8760711" cy="232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263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140766" y="690807"/>
            <a:ext cx="86615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②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3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人世帯（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40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歳以上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65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歳未満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2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人、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40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歳未満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人）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0" y="620179"/>
            <a:ext cx="9144000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212067" y="173552"/>
            <a:ext cx="8536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収入階層別・モデル世帯</a:t>
            </a:r>
            <a:r>
              <a:rPr lang="ja-JP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の比較</a:t>
            </a:r>
            <a:endParaRPr lang="ja-JP" alt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3850151" y="3596791"/>
            <a:ext cx="144016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スライド番号プレースホルダー 1"/>
          <p:cNvSpPr txBox="1">
            <a:spLocks/>
          </p:cNvSpPr>
          <p:nvPr/>
        </p:nvSpPr>
        <p:spPr>
          <a:xfrm>
            <a:off x="6981127" y="6402714"/>
            <a:ext cx="2133600" cy="337038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ja-JP" altLang="en-US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067" y="4007806"/>
            <a:ext cx="8797325" cy="2341399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067" y="1152819"/>
            <a:ext cx="8797290" cy="2353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68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37"/>
          <p:cNvSpPr>
            <a:spLocks noChangeArrowheads="1"/>
          </p:cNvSpPr>
          <p:nvPr/>
        </p:nvSpPr>
        <p:spPr bwMode="auto">
          <a:xfrm>
            <a:off x="4542845" y="5774656"/>
            <a:ext cx="1327167" cy="242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63144" tIns="31572" rIns="63144" bIns="31572" anchor="ctr"/>
          <a:lstStyle/>
          <a:p>
            <a:pPr algn="ctr"/>
            <a:endParaRPr lang="ja-JP" altLang="en-US" sz="923" b="1" dirty="0">
              <a:solidFill>
                <a:prstClr val="black"/>
              </a:solidFill>
            </a:endParaRPr>
          </a:p>
        </p:txBody>
      </p:sp>
      <p:cxnSp>
        <p:nvCxnSpPr>
          <p:cNvPr id="64" name="直線コネクタ 63"/>
          <p:cNvCxnSpPr/>
          <p:nvPr/>
        </p:nvCxnSpPr>
        <p:spPr>
          <a:xfrm>
            <a:off x="0" y="476672"/>
            <a:ext cx="9144000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1" name="スライド番号プレースホルダー 1"/>
          <p:cNvSpPr txBox="1">
            <a:spLocks/>
          </p:cNvSpPr>
          <p:nvPr/>
        </p:nvSpPr>
        <p:spPr>
          <a:xfrm>
            <a:off x="7010400" y="6520962"/>
            <a:ext cx="2133600" cy="337038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endParaRPr lang="ja-JP" altLang="en-US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12070" y="68577"/>
            <a:ext cx="8824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佐賀市の</a:t>
            </a: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国民健康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保険基金保有額の推移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760324"/>
            <a:ext cx="8824879" cy="5707069"/>
          </a:xfrm>
          <a:prstGeom prst="rect">
            <a:avLst/>
          </a:prstGeom>
        </p:spPr>
      </p:pic>
      <p:cxnSp>
        <p:nvCxnSpPr>
          <p:cNvPr id="7" name="直線コネクタ 6"/>
          <p:cNvCxnSpPr/>
          <p:nvPr/>
        </p:nvCxnSpPr>
        <p:spPr>
          <a:xfrm>
            <a:off x="4211960" y="6093296"/>
            <a:ext cx="92246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042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37"/>
          <p:cNvSpPr>
            <a:spLocks noChangeArrowheads="1"/>
          </p:cNvSpPr>
          <p:nvPr/>
        </p:nvSpPr>
        <p:spPr bwMode="auto">
          <a:xfrm>
            <a:off x="4542845" y="5774656"/>
            <a:ext cx="1327167" cy="242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63144" tIns="31572" rIns="63144" bIns="31572" anchor="ctr"/>
          <a:lstStyle/>
          <a:p>
            <a:pPr algn="ctr"/>
            <a:endParaRPr lang="ja-JP" altLang="en-US" sz="923" b="1" dirty="0">
              <a:solidFill>
                <a:prstClr val="black"/>
              </a:solidFill>
            </a:endParaRPr>
          </a:p>
        </p:txBody>
      </p:sp>
      <p:cxnSp>
        <p:nvCxnSpPr>
          <p:cNvPr id="64" name="直線コネクタ 63"/>
          <p:cNvCxnSpPr/>
          <p:nvPr/>
        </p:nvCxnSpPr>
        <p:spPr>
          <a:xfrm>
            <a:off x="0" y="476672"/>
            <a:ext cx="9144000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1" name="スライド番号プレースホルダー 1"/>
          <p:cNvSpPr txBox="1">
            <a:spLocks/>
          </p:cNvSpPr>
          <p:nvPr/>
        </p:nvSpPr>
        <p:spPr>
          <a:xfrm>
            <a:off x="7015044" y="6509104"/>
            <a:ext cx="2133600" cy="337038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endParaRPr lang="ja-JP" altLang="en-US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12070" y="68577"/>
            <a:ext cx="8824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【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参考</a:t>
            </a:r>
            <a:r>
              <a:rPr lang="en-US" altLang="ja-JP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】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佐賀市の国民健康保険税率・税額の推移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763976"/>
            <a:ext cx="8929445" cy="545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967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7504" y="1916832"/>
            <a:ext cx="8784976" cy="1368152"/>
          </a:xfrm>
          <a:gradFill>
            <a:gsLst>
              <a:gs pos="0">
                <a:srgbClr val="FFFF00"/>
              </a:gs>
              <a:gs pos="34000">
                <a:schemeClr val="bg1"/>
              </a:gs>
              <a:gs pos="100000">
                <a:schemeClr val="bg1"/>
              </a:gs>
            </a:gsLst>
            <a:lin ang="16200000" scaled="1"/>
          </a:gradFill>
        </p:spPr>
        <p:txBody>
          <a:bodyPr>
            <a:normAutofit/>
          </a:bodyPr>
          <a:lstStyle/>
          <a:p>
            <a:pPr algn="l"/>
            <a:r>
              <a:rPr lang="en-US" altLang="ja-JP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Ⅱ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令和６年度国保財政の主な動きについて</a:t>
            </a:r>
            <a:endParaRPr lang="ja-JP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スライド番号プレースホルダー 3"/>
          <p:cNvSpPr txBox="1">
            <a:spLocks/>
          </p:cNvSpPr>
          <p:nvPr/>
        </p:nvSpPr>
        <p:spPr>
          <a:xfrm>
            <a:off x="7086600" y="649287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825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r>
            <a:endParaRPr kumimoji="1" lang="ja-JP" altLang="en-US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423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742" y="299409"/>
            <a:ext cx="907300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１．</a:t>
            </a:r>
            <a:r>
              <a:rPr lang="ja-JP" altLang="en-US" b="1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賦課限度額の見直し</a:t>
            </a:r>
            <a:endParaRPr lang="en-US" altLang="ja-JP" b="1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令和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6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年度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から、後期分を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2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万円引き上げる方針が示されている。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　〇現行：　 　医療分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65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　　後期分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22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円　　介護分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17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　　合計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104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円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　〇変更案：　医療分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65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　　後期分</a:t>
            </a:r>
            <a:r>
              <a:rPr lang="en-US" altLang="ja-JP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24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円　　介護分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17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　　合計</a:t>
            </a:r>
            <a:r>
              <a:rPr lang="en-US" altLang="ja-JP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106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円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　この引き上げによって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、高所得層から</a:t>
            </a:r>
            <a:r>
              <a:rPr lang="ja-JP" altLang="en-US" b="1" i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約</a:t>
            </a:r>
            <a:r>
              <a:rPr lang="en-US" altLang="ja-JP" b="1" i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1,600</a:t>
            </a:r>
            <a:r>
              <a:rPr lang="ja-JP" altLang="en-US" b="1" i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の税収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が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見込める。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 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 中間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所得者層の負担を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軽減する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ため、賦課限度額の見直しを行う方向で</a:t>
            </a:r>
            <a:r>
              <a:rPr lang="zh-TW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保険税賦課総額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を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　計算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している。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lvl="0"/>
            <a:r>
              <a:rPr lang="ja-JP" altLang="en-US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２．軽減</a:t>
            </a:r>
            <a:r>
              <a:rPr lang="ja-JP" altLang="en-US" b="1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措置の対象となる所得基準額の見直し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lvl="0"/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    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低所得者に対する国民健康保険税の軽減判定所得基準額について、物価上昇に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伴う</a:t>
            </a:r>
            <a:endParaRPr lang="en-US" altLang="ja-JP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lvl="0"/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所得水準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の全体的な上昇により、軽減を受けている世帯の範囲が縮小しないよう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、</a:t>
            </a:r>
            <a:endParaRPr lang="en-US" altLang="ja-JP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lvl="0"/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経済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動向を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踏まえ見直し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を行うとされている。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lvl="0"/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　○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現行</a:t>
            </a:r>
            <a:endParaRPr lang="en-US" altLang="ja-JP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lvl="0"/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　　</a:t>
            </a:r>
            <a:r>
              <a:rPr lang="en-US" altLang="ja-JP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7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割軽減　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43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円</a:t>
            </a:r>
            <a:r>
              <a:rPr lang="en-US" altLang="ja-JP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+10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</a:t>
            </a:r>
            <a:r>
              <a:rPr lang="en-US" altLang="ja-JP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×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（給与所得者等の数</a:t>
            </a:r>
            <a:r>
              <a:rPr lang="en-US" altLang="ja-JP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-1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）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　　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</a:t>
            </a:r>
            <a:r>
              <a:rPr lang="en-US" altLang="ja-JP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5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割軽減　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43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+</a:t>
            </a:r>
            <a:r>
              <a:rPr lang="en-US" altLang="ja-JP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29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円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×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世帯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人数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+10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×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（給与所得者等の数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-1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）</a:t>
            </a:r>
            <a:endParaRPr lang="en-US" altLang="ja-JP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　　　</a:t>
            </a:r>
            <a:r>
              <a:rPr lang="en-US" altLang="ja-JP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2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割軽減　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43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+</a:t>
            </a:r>
            <a:r>
              <a:rPr lang="en-US" altLang="ja-JP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53.5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円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×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世帯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人数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+10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×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（給与所得者等の数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-1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）</a:t>
            </a:r>
            <a:endParaRPr lang="en-US" altLang="ja-JP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lvl="0"/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○令和６年度以降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lvl="0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7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割軽減　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43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+10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×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（給与所得者等の数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-1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）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　　　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5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割軽減　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43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+</a:t>
            </a:r>
            <a:r>
              <a:rPr lang="en-US" altLang="ja-JP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29.5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円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×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世帯人数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+10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×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（給与所得者等の数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-1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）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　　　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2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割軽減　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43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+</a:t>
            </a:r>
            <a:r>
              <a:rPr lang="en-US" altLang="ja-JP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54.5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×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世帯人数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+10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×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（給与所得者等の数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-1</a:t>
            </a:r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）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6" name="スライド番号プレースホルダー 3"/>
          <p:cNvSpPr txBox="1">
            <a:spLocks/>
          </p:cNvSpPr>
          <p:nvPr/>
        </p:nvSpPr>
        <p:spPr>
          <a:xfrm>
            <a:off x="7086600" y="649287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825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</a:p>
        </p:txBody>
      </p:sp>
      <p:cxnSp>
        <p:nvCxnSpPr>
          <p:cNvPr id="7" name="直線コネクタ 6"/>
          <p:cNvCxnSpPr/>
          <p:nvPr/>
        </p:nvCxnSpPr>
        <p:spPr>
          <a:xfrm>
            <a:off x="0" y="476672"/>
            <a:ext cx="9144000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212070" y="68577"/>
            <a:ext cx="8824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令和６年度国保財政の主な動きについて</a:t>
            </a:r>
          </a:p>
        </p:txBody>
      </p:sp>
    </p:spTree>
    <p:extLst>
      <p:ext uri="{BB962C8B-B14F-4D97-AF65-F5344CB8AC3E}">
        <p14:creationId xmlns:p14="http://schemas.microsoft.com/office/powerpoint/2010/main" val="303964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1"/>
          <p:cNvSpPr txBox="1">
            <a:spLocks/>
          </p:cNvSpPr>
          <p:nvPr/>
        </p:nvSpPr>
        <p:spPr>
          <a:xfrm>
            <a:off x="7079136" y="64928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endParaRPr kumimoji="1" lang="ja-JP" altLang="en-US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0" y="1988840"/>
            <a:ext cx="9136536" cy="1368152"/>
          </a:xfrm>
          <a:prstGeom prst="rect">
            <a:avLst/>
          </a:prstGeom>
          <a:gradFill>
            <a:gsLst>
              <a:gs pos="0">
                <a:srgbClr val="FFFF00"/>
              </a:gs>
              <a:gs pos="34000">
                <a:schemeClr val="bg1"/>
              </a:gs>
              <a:gs pos="100000">
                <a:schemeClr val="bg1"/>
              </a:gs>
            </a:gsLst>
            <a:lin ang="16200000" scaled="1"/>
          </a:gradFill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Ⅲ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６年度</a:t>
            </a:r>
            <a:endParaRPr lang="en-US" altLang="ja-JP" sz="28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佐賀市</a:t>
            </a:r>
            <a:r>
              <a:rPr lang="ja-JP" alt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国民健康保険特別会計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予算</a:t>
            </a:r>
            <a:r>
              <a:rPr lang="en-US" altLang="ja-JP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見込み</a:t>
            </a:r>
            <a:r>
              <a:rPr lang="en-US" altLang="ja-JP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について</a:t>
            </a:r>
            <a:endParaRPr lang="ja-JP" altLang="en-US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2416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37"/>
          <p:cNvSpPr>
            <a:spLocks noChangeArrowheads="1"/>
          </p:cNvSpPr>
          <p:nvPr/>
        </p:nvSpPr>
        <p:spPr bwMode="auto">
          <a:xfrm>
            <a:off x="4542845" y="5774656"/>
            <a:ext cx="1327167" cy="242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63144" tIns="31572" rIns="63144" bIns="31572" anchor="ctr"/>
          <a:lstStyle/>
          <a:p>
            <a:pPr algn="ctr"/>
            <a:endParaRPr lang="ja-JP" altLang="en-US" sz="923" b="1" dirty="0">
              <a:solidFill>
                <a:prstClr val="black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65032" y="88665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令和６年度佐賀市国民健康保険特別会計予算（見込み）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1435099" y="520797"/>
            <a:ext cx="4452638" cy="3887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4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予算は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14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月議会の議決を経て成立するものです。</a:t>
            </a:r>
            <a:endParaRPr kumimoji="1" lang="ja-JP" altLang="en-US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326658" y="4028833"/>
            <a:ext cx="4824536" cy="253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国民健康保険税</a:t>
            </a:r>
            <a:r>
              <a:rPr kumimoji="1" lang="en-US" altLang="ja-JP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被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保険者が負担する保険税</a:t>
            </a:r>
            <a:endParaRPr kumimoji="1"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8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県</a:t>
            </a:r>
            <a:r>
              <a:rPr kumimoji="1" lang="ja-JP" altLang="en-US" sz="14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支出金</a:t>
            </a:r>
            <a:r>
              <a:rPr kumimoji="1" lang="en-US" altLang="ja-JP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保険給付費の財源として県から交付される「普通交付金」と、市町の取組等に応じて交付される「特別交付金」等がある。</a:t>
            </a:r>
            <a:endParaRPr kumimoji="1"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8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繰入</a:t>
            </a:r>
            <a:r>
              <a:rPr kumimoji="1" lang="ja-JP" altLang="en-US" sz="1400" dirty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金</a:t>
            </a:r>
            <a:r>
              <a:rPr kumimoji="1" lang="en-US" altLang="ja-JP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法令に基づいた一般会計からの繰入金等</a:t>
            </a:r>
            <a:endParaRPr kumimoji="1"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4" name="直線コネクタ 13"/>
          <p:cNvCxnSpPr/>
          <p:nvPr/>
        </p:nvCxnSpPr>
        <p:spPr>
          <a:xfrm>
            <a:off x="0" y="476672"/>
            <a:ext cx="9144000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スライド番号プレースホルダー 1"/>
          <p:cNvSpPr txBox="1">
            <a:spLocks/>
          </p:cNvSpPr>
          <p:nvPr/>
        </p:nvSpPr>
        <p:spPr>
          <a:xfrm>
            <a:off x="7079136" y="64928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  <a:endParaRPr kumimoji="1" lang="ja-JP" altLang="en-US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 rotWithShape="1">
          <a:blip r:embed="rId3"/>
          <a:srcRect l="9884" t="7201" r="5155" b="7144"/>
          <a:stretch/>
        </p:blipFill>
        <p:spPr>
          <a:xfrm>
            <a:off x="270198" y="3846462"/>
            <a:ext cx="4041802" cy="301154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669" y="560268"/>
            <a:ext cx="8262267" cy="3255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319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37"/>
          <p:cNvSpPr>
            <a:spLocks noChangeArrowheads="1"/>
          </p:cNvSpPr>
          <p:nvPr/>
        </p:nvSpPr>
        <p:spPr bwMode="auto">
          <a:xfrm>
            <a:off x="4542845" y="5774656"/>
            <a:ext cx="1327167" cy="242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63144" tIns="31572" rIns="63144" bIns="31572" anchor="ctr"/>
          <a:lstStyle/>
          <a:p>
            <a:pPr algn="ctr"/>
            <a:endParaRPr lang="ja-JP" altLang="en-US" sz="923" b="1" dirty="0">
              <a:solidFill>
                <a:prstClr val="black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79512" y="74030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令和６年度佐賀市国民健康保険特別会計予算（見込み）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1435099" y="520797"/>
            <a:ext cx="4452638" cy="3887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4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予算は</a:t>
            </a:r>
            <a:r>
              <a:rPr kumimoji="1"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14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月議会の議決を経て成立するものです。</a:t>
            </a:r>
            <a:endParaRPr kumimoji="1" lang="ja-JP" altLang="en-US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0" name="直線コネクタ 9"/>
          <p:cNvCxnSpPr/>
          <p:nvPr/>
        </p:nvCxnSpPr>
        <p:spPr>
          <a:xfrm>
            <a:off x="0" y="476672"/>
            <a:ext cx="9144000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正方形/長方形 8"/>
          <p:cNvSpPr/>
          <p:nvPr/>
        </p:nvSpPr>
        <p:spPr>
          <a:xfrm>
            <a:off x="4572000" y="3789040"/>
            <a:ext cx="4464496" cy="26210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保険給付費</a:t>
            </a:r>
            <a:r>
              <a:rPr kumimoji="1" lang="en-US" altLang="ja-JP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医療機関等を受診した際に係る医療費のうち、被保険者が支払う自己負担分を除いた費用</a:t>
            </a:r>
            <a:endParaRPr kumimoji="1"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療養給付費、療養費、出産育児一時金、葬祭費など</a:t>
            </a:r>
            <a:endParaRPr kumimoji="1"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8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国民健康保険事業費納付金</a:t>
            </a:r>
            <a:r>
              <a:rPr kumimoji="1" lang="en-US" altLang="ja-JP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所得や被保険者数等を基に算出され、県から市町に割り当てられる納付金</a:t>
            </a:r>
            <a:endParaRPr kumimoji="1"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8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保健事業費</a:t>
            </a:r>
            <a:r>
              <a:rPr kumimoji="1" lang="en-US" altLang="ja-JP" sz="1400" dirty="0" smtClean="0"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特定健診・特定保健指導、データヘルス計画に</a:t>
            </a:r>
            <a:endParaRPr kumimoji="1"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基づく事業、はりきゅうの助成費など</a:t>
            </a:r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スライド番号プレースホルダー 1"/>
          <p:cNvSpPr txBox="1">
            <a:spLocks/>
          </p:cNvSpPr>
          <p:nvPr/>
        </p:nvSpPr>
        <p:spPr>
          <a:xfrm>
            <a:off x="7079136" y="64928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endParaRPr kumimoji="1" lang="ja-JP" altLang="en-US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 rotWithShape="1">
          <a:blip r:embed="rId3"/>
          <a:srcRect l="12724" t="3296" r="11637"/>
          <a:stretch/>
        </p:blipFill>
        <p:spPr>
          <a:xfrm>
            <a:off x="258047" y="3573016"/>
            <a:ext cx="4240707" cy="3284984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237" y="618518"/>
            <a:ext cx="8285494" cy="296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88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504" y="390682"/>
            <a:ext cx="1887676" cy="520005"/>
          </a:xfrm>
        </p:spPr>
        <p:txBody>
          <a:bodyPr>
            <a:normAutofit/>
          </a:bodyPr>
          <a:lstStyle/>
          <a:p>
            <a:pPr algn="ctr"/>
            <a:r>
              <a:rPr lang="ja-JP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目次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94790"/>
            <a:ext cx="8964488" cy="4962873"/>
          </a:xfrm>
        </p:spPr>
        <p:txBody>
          <a:bodyPr>
            <a:noAutofit/>
          </a:bodyPr>
          <a:lstStyle/>
          <a:p>
            <a:pPr marL="0" indent="0">
              <a:lnSpc>
                <a:spcPts val="1800"/>
              </a:lnSpc>
              <a:buNone/>
            </a:pPr>
            <a:endParaRPr lang="en-US" altLang="ja-JP" sz="2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endParaRPr lang="en-US" altLang="ja-JP" sz="2000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Ⅰ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年度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佐賀市</a:t>
            </a:r>
            <a:r>
              <a:rPr lang="zh-TW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国民健康</a:t>
            </a:r>
            <a:r>
              <a:rPr lang="zh-TW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保険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税率等の改定について（諮問）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endParaRPr lang="en-US" altLang="ja-JP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endParaRPr lang="en-US" altLang="ja-JP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Ⅱ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令和６年度</a:t>
            </a: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国保財政の主な動きについて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Ⅲ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令和６年度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佐賀市国民健康保険特別会計予算（見込み）について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Ⅳ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第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期保健事業実施計画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データヘルス計画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)(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及び第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期特定健康診査等実施計画 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について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0" y="1052736"/>
            <a:ext cx="9144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7416824" y="1895127"/>
            <a:ext cx="1115616" cy="41261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800"/>
              </a:lnSpc>
              <a:buNone/>
            </a:pP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…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１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…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１３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…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１５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…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１８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ts val="1800"/>
              </a:lnSpc>
              <a:buNone/>
            </a:pP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8501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1"/>
          <p:cNvSpPr txBox="1">
            <a:spLocks/>
          </p:cNvSpPr>
          <p:nvPr/>
        </p:nvSpPr>
        <p:spPr>
          <a:xfrm>
            <a:off x="7079136" y="64928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18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0" y="1988840"/>
            <a:ext cx="9136536" cy="1656184"/>
          </a:xfrm>
          <a:prstGeom prst="rect">
            <a:avLst/>
          </a:prstGeom>
          <a:gradFill>
            <a:gsLst>
              <a:gs pos="0">
                <a:srgbClr val="FFFF00"/>
              </a:gs>
              <a:gs pos="34000">
                <a:schemeClr val="bg1"/>
              </a:gs>
              <a:gs pos="100000">
                <a:schemeClr val="bg1"/>
              </a:gs>
            </a:gsLst>
            <a:lin ang="16200000" scaled="1"/>
          </a:gradFill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Ⅳ</a:t>
            </a:r>
            <a:r>
              <a:rPr lang="ja-JP" alt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期保健事業実施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計画</a:t>
            </a:r>
            <a:r>
              <a:rPr lang="en-US" altLang="ja-JP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データヘルス計画</a:t>
            </a:r>
            <a:r>
              <a:rPr lang="en-US" altLang="ja-JP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)(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案</a:t>
            </a:r>
            <a:r>
              <a:rPr lang="en-US" altLang="ja-JP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lvl="0" algn="l"/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及び第</a:t>
            </a:r>
            <a:r>
              <a:rPr lang="en-US" altLang="ja-JP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期特定健康診査等実施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計画</a:t>
            </a:r>
            <a:r>
              <a:rPr lang="en-US" altLang="ja-JP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案</a:t>
            </a:r>
            <a:r>
              <a:rPr lang="en-US" altLang="ja-JP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について</a:t>
            </a:r>
            <a:endParaRPr lang="ja-JP" altLang="en-US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109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1600" y="2699605"/>
            <a:ext cx="7958339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両計画は、被保険者の健康の保持増進に資することを目的としている。</a:t>
            </a: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効果的かつ効率的な保健事業の実施を図るため、特定健診等の結果、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レセプト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データ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等の健康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・医療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情報を活用し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PD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Ｃ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サイクルに沿って運用する。</a:t>
            </a: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○保健事業実施計画を本体として策定し、特定健康診査等実施計画を章立て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盛り込む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592831" y="378421"/>
            <a:ext cx="7886700" cy="624458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１．関係法規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1971" y="1002879"/>
            <a:ext cx="7507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en-US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保健事業実施計画（データヘルス計画）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：国民健康保険法第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82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条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en-US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特定健康診査等実施計画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：高齢者の医療の確保に関する法律第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19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条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592831" y="2096231"/>
            <a:ext cx="7886700" cy="624458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２．</a:t>
            </a:r>
            <a:r>
              <a:rPr lang="ja-JP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両計画の位置づけ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599231" y="5171044"/>
            <a:ext cx="7886700" cy="624458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３．計画の期間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974676" y="5779974"/>
            <a:ext cx="5474325" cy="449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○令和６年度から令和１１年度まで（６年間）</a:t>
            </a:r>
            <a:endParaRPr lang="ja-JP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スライド番号プレースホルダー 1"/>
          <p:cNvSpPr txBox="1">
            <a:spLocks/>
          </p:cNvSpPr>
          <p:nvPr/>
        </p:nvSpPr>
        <p:spPr>
          <a:xfrm>
            <a:off x="7079136" y="64928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19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686612" y="836712"/>
            <a:ext cx="21571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686612" y="2564904"/>
            <a:ext cx="34533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686612" y="5661248"/>
            <a:ext cx="25172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85600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図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293" y="1078609"/>
            <a:ext cx="8233477" cy="3360149"/>
          </a:xfrm>
          <a:prstGeom prst="rect">
            <a:avLst/>
          </a:prstGeom>
        </p:spPr>
      </p:pic>
      <p:sp>
        <p:nvSpPr>
          <p:cNvPr id="4" name="タイトル 1"/>
          <p:cNvSpPr txBox="1">
            <a:spLocks/>
          </p:cNvSpPr>
          <p:nvPr/>
        </p:nvSpPr>
        <p:spPr>
          <a:xfrm>
            <a:off x="179512" y="112563"/>
            <a:ext cx="7886700" cy="624458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４．第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期データヘルス計画にかかる評価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67544" y="68529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① </a:t>
            </a:r>
            <a:r>
              <a:rPr kumimoji="1" lang="ja-JP" altLang="en-US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中長期目標疾患の医療費の推移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7544" y="4480073"/>
            <a:ext cx="2492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介護給付費の変化</a:t>
            </a:r>
          </a:p>
        </p:txBody>
      </p:sp>
      <p:sp>
        <p:nvSpPr>
          <p:cNvPr id="14" name="スライド番号プレースホルダー 1"/>
          <p:cNvSpPr txBox="1">
            <a:spLocks/>
          </p:cNvSpPr>
          <p:nvPr/>
        </p:nvSpPr>
        <p:spPr>
          <a:xfrm>
            <a:off x="7079136" y="64928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20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15" name="直線コネクタ 14"/>
          <p:cNvCxnSpPr/>
          <p:nvPr/>
        </p:nvCxnSpPr>
        <p:spPr>
          <a:xfrm flipV="1">
            <a:off x="323528" y="620688"/>
            <a:ext cx="6048672" cy="2797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4932040" y="2204864"/>
            <a:ext cx="1080120" cy="2880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93" y="4849405"/>
            <a:ext cx="7605238" cy="1695450"/>
          </a:xfrm>
          <a:prstGeom prst="rect">
            <a:avLst/>
          </a:prstGeom>
        </p:spPr>
      </p:pic>
      <p:sp>
        <p:nvSpPr>
          <p:cNvPr id="18" name="テキスト ボックス 17"/>
          <p:cNvSpPr txBox="1"/>
          <p:nvPr/>
        </p:nvSpPr>
        <p:spPr>
          <a:xfrm>
            <a:off x="3059832" y="6521550"/>
            <a:ext cx="5472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出典：ＫＤＢシステム</a:t>
            </a:r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_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健診・医療・介護データからみる地域の健康課題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91576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4440" y="143757"/>
            <a:ext cx="9144000" cy="7825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５．第３期データヘルス計画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および</a:t>
            </a:r>
            <a:endParaRPr lang="en-US" altLang="ja-JP" sz="2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第４期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特定健康診査実施計画について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544" y="1053753"/>
            <a:ext cx="2736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① </a:t>
            </a:r>
            <a:r>
              <a:rPr kumimoji="1" lang="ja-JP" altLang="en-US" sz="16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ja-JP" altLang="en-US" sz="16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kumimoji="1" lang="ja-JP" altLang="en-US" sz="16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期データヘルス計画</a:t>
            </a:r>
          </a:p>
        </p:txBody>
      </p:sp>
      <p:sp>
        <p:nvSpPr>
          <p:cNvPr id="7" name="スライド番号プレースホルダー 1"/>
          <p:cNvSpPr txBox="1">
            <a:spLocks/>
          </p:cNvSpPr>
          <p:nvPr/>
        </p:nvSpPr>
        <p:spPr>
          <a:xfrm>
            <a:off x="8460432" y="6492877"/>
            <a:ext cx="6761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21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10" name="直線コネクタ 9"/>
          <p:cNvCxnSpPr/>
          <p:nvPr/>
        </p:nvCxnSpPr>
        <p:spPr>
          <a:xfrm>
            <a:off x="755576" y="926259"/>
            <a:ext cx="583264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389572"/>
            <a:ext cx="7327304" cy="528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335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539552" y="476672"/>
            <a:ext cx="4020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ja-JP" altLang="en-US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kumimoji="1" lang="ja-JP" altLang="en-US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期特定健康診査実施計画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299" y="1124744"/>
            <a:ext cx="7655151" cy="2952328"/>
          </a:xfrm>
          <a:prstGeom prst="rect">
            <a:avLst/>
          </a:prstGeom>
        </p:spPr>
      </p:pic>
      <p:sp>
        <p:nvSpPr>
          <p:cNvPr id="8" name="スライド番号プレースホルダー 1"/>
          <p:cNvSpPr txBox="1">
            <a:spLocks/>
          </p:cNvSpPr>
          <p:nvPr/>
        </p:nvSpPr>
        <p:spPr>
          <a:xfrm>
            <a:off x="8460432" y="6492877"/>
            <a:ext cx="6761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22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9385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916832"/>
            <a:ext cx="9144000" cy="1368152"/>
          </a:xfrm>
          <a:gradFill>
            <a:gsLst>
              <a:gs pos="0">
                <a:srgbClr val="FFFF00"/>
              </a:gs>
              <a:gs pos="34000">
                <a:schemeClr val="bg1"/>
              </a:gs>
              <a:gs pos="100000">
                <a:schemeClr val="bg1"/>
              </a:gs>
            </a:gsLst>
            <a:lin ang="16200000" scaled="1"/>
          </a:gradFill>
        </p:spPr>
        <p:txBody>
          <a:bodyPr>
            <a:normAutofit/>
          </a:bodyPr>
          <a:lstStyle/>
          <a:p>
            <a:r>
              <a:rPr lang="en-US" altLang="ja-JP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Ⅰ</a:t>
            </a:r>
            <a:r>
              <a:rPr lang="ja-JP" altLang="en-US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ja-JP" altLang="en-US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６</a:t>
            </a:r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年度</a:t>
            </a:r>
            <a:r>
              <a:rPr lang="ja-JP" altLang="en-US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佐賀市国民健康保険</a:t>
            </a:r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税率等の改定について</a:t>
            </a:r>
            <a:r>
              <a:rPr lang="en-US" altLang="ja-JP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諮問</a:t>
            </a:r>
            <a:r>
              <a:rPr lang="en-US" altLang="ja-JP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スライド番号プレースホルダー 3"/>
          <p:cNvSpPr txBox="1">
            <a:spLocks/>
          </p:cNvSpPr>
          <p:nvPr/>
        </p:nvSpPr>
        <p:spPr>
          <a:xfrm>
            <a:off x="7086600" y="64928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825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9847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96084"/>
            <a:ext cx="9143999" cy="474778"/>
          </a:xfrm>
        </p:spPr>
        <p:txBody>
          <a:bodyPr>
            <a:normAutofit/>
          </a:bodyPr>
          <a:lstStyle/>
          <a:p>
            <a:pPr algn="ctr"/>
            <a:r>
              <a:rPr lang="ja-JP" altLang="en-US" sz="2400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国保</a:t>
            </a:r>
            <a:r>
              <a:rPr lang="ja-JP" altLang="en-US" sz="2400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財政の</a:t>
            </a:r>
            <a:r>
              <a:rPr lang="ja-JP" altLang="en-US" sz="2400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仕組み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32" name="正方形/長方形 131"/>
          <p:cNvSpPr/>
          <p:nvPr/>
        </p:nvSpPr>
        <p:spPr>
          <a:xfrm>
            <a:off x="251521" y="671969"/>
            <a:ext cx="8712968" cy="1676911"/>
          </a:xfrm>
          <a:prstGeom prst="rect">
            <a:avLst/>
          </a:prstGeom>
          <a:ln w="6350">
            <a:solidFill>
              <a:schemeClr val="bg1">
                <a:lumMod val="50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9692" tIns="66462" rIns="99692" rtlCol="0" anchor="t" anchorCtr="0"/>
          <a:lstStyle/>
          <a:p>
            <a:pPr marL="161196" indent="-161196"/>
            <a:r>
              <a:rPr kumimoji="1" lang="ja-JP" altLang="en-US" sz="14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○ 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県</a:t>
            </a:r>
            <a:r>
              <a:rPr lang="ja-JP" altLang="en-US" sz="16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は、県内の医療給付費や国からの交付金等の見込みを立て、市町からの納付金総額を算出し、被保険者数・所得水準・医療費水準等から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市町ごとに納付金を</a:t>
            </a:r>
            <a:r>
              <a:rPr kumimoji="1" lang="ja-JP" altLang="en-US" sz="16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割り当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てる。さらに、市町が保険税率等を決定する上で参考となる、市町ごとの標準保険税率を示す。</a:t>
            </a:r>
            <a:endParaRPr kumimoji="1" lang="en-US" altLang="ja-JP" sz="16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161196" indent="-161196"/>
            <a:endParaRPr kumimoji="1" lang="en-US" altLang="ja-JP" sz="16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161196" indent="-161196"/>
            <a:r>
              <a:rPr kumimoji="1" lang="ja-JP" altLang="en-US" sz="16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○ 市町は、県へ納める納付金や保健事業費を賄うため、標準保険税率等に基づき、実際に賦課する保険税額・税率を決定する。</a:t>
            </a:r>
            <a:endParaRPr kumimoji="1" lang="ja-JP" altLang="en-US" sz="16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27583" y="2483604"/>
            <a:ext cx="1224135" cy="369332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佐賀県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7" name="グループ化 26"/>
          <p:cNvGrpSpPr/>
          <p:nvPr/>
        </p:nvGrpSpPr>
        <p:grpSpPr>
          <a:xfrm>
            <a:off x="827584" y="2901359"/>
            <a:ext cx="7920001" cy="1384723"/>
            <a:chOff x="251999" y="2901359"/>
            <a:chExt cx="8485278" cy="1384723"/>
          </a:xfrm>
        </p:grpSpPr>
        <p:sp>
          <p:nvSpPr>
            <p:cNvPr id="45" name="テキスト ボックス 44"/>
            <p:cNvSpPr txBox="1"/>
            <p:nvPr/>
          </p:nvSpPr>
          <p:spPr>
            <a:xfrm>
              <a:off x="251999" y="2901359"/>
              <a:ext cx="8485278" cy="646331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5000"/>
                    <a:lumOff val="95000"/>
                  </a:schemeClr>
                </a:gs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県内医療給付費</a:t>
              </a:r>
              <a:endPara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（後期高齢者支援金、介護納付金含む）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251999" y="3638979"/>
              <a:ext cx="4242639" cy="646331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国・県の公費</a:t>
              </a:r>
              <a:endPara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（前期高齢者交付金含む）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491300" y="3639751"/>
              <a:ext cx="4242639" cy="646331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5000"/>
                    <a:lumOff val="95000"/>
                  </a:schemeClr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chemeClr val="accent6">
                    <a:lumMod val="45000"/>
                    <a:lumOff val="55000"/>
                  </a:schemeClr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保険税必要収納額</a:t>
              </a:r>
              <a:endPara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（市町からの納付金）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48" name="テキスト ボックス 47"/>
          <p:cNvSpPr txBox="1"/>
          <p:nvPr/>
        </p:nvSpPr>
        <p:spPr>
          <a:xfrm>
            <a:off x="827584" y="5075892"/>
            <a:ext cx="1224135" cy="369332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市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町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827583" y="5572921"/>
            <a:ext cx="3239999" cy="53999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医療給付費等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068005" y="5572921"/>
            <a:ext cx="1080000" cy="5399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保健事業等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148005" y="5572921"/>
            <a:ext cx="2160000" cy="539999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県への納付金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827584" y="6161446"/>
            <a:ext cx="3239999" cy="53999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保険給付費等交付金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4067582" y="6159412"/>
            <a:ext cx="900000" cy="540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国・県等</a:t>
            </a:r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公費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4967583" y="6159412"/>
            <a:ext cx="720000" cy="540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繰入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681957" y="6159412"/>
            <a:ext cx="1620000" cy="540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保険税収入額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2" name="直線矢印コネクタ 11"/>
          <p:cNvCxnSpPr/>
          <p:nvPr/>
        </p:nvCxnSpPr>
        <p:spPr>
          <a:xfrm>
            <a:off x="6948264" y="4388685"/>
            <a:ext cx="0" cy="1105578"/>
          </a:xfrm>
          <a:prstGeom prst="straightConnector1">
            <a:avLst/>
          </a:prstGeom>
          <a:ln w="762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7020753" y="4705980"/>
            <a:ext cx="19437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納付金の決定</a:t>
            </a:r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標準保険税率の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提示</a:t>
            </a: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5364367" y="4797152"/>
            <a:ext cx="17999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納付金の納付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右カーブ矢印 35"/>
          <p:cNvSpPr/>
          <p:nvPr/>
        </p:nvSpPr>
        <p:spPr>
          <a:xfrm>
            <a:off x="701157" y="3222848"/>
            <a:ext cx="548223" cy="3230488"/>
          </a:xfrm>
          <a:prstGeom prst="curvedRightArrow">
            <a:avLst>
              <a:gd name="adj1" fmla="val 12197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701157" y="4479892"/>
            <a:ext cx="2532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医療給付費等と同額を</a:t>
            </a:r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市町に交付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93" name="直線矢印コネクタ 92"/>
          <p:cNvCxnSpPr/>
          <p:nvPr/>
        </p:nvCxnSpPr>
        <p:spPr>
          <a:xfrm flipV="1">
            <a:off x="6660232" y="4365104"/>
            <a:ext cx="0" cy="1105578"/>
          </a:xfrm>
          <a:prstGeom prst="straightConnector1">
            <a:avLst/>
          </a:prstGeom>
          <a:ln w="762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テキスト ボックス 93"/>
          <p:cNvSpPr txBox="1"/>
          <p:nvPr/>
        </p:nvSpPr>
        <p:spPr>
          <a:xfrm>
            <a:off x="7956376" y="6165304"/>
            <a:ext cx="1080000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被保険者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95" name="直線矢印コネクタ 94"/>
          <p:cNvCxnSpPr/>
          <p:nvPr/>
        </p:nvCxnSpPr>
        <p:spPr>
          <a:xfrm flipH="1">
            <a:off x="7380312" y="6453336"/>
            <a:ext cx="505800" cy="0"/>
          </a:xfrm>
          <a:prstGeom prst="straightConnector1">
            <a:avLst/>
          </a:prstGeom>
          <a:ln w="38100">
            <a:solidFill>
              <a:srgbClr val="FF7C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矢印コネクタ 95"/>
          <p:cNvCxnSpPr/>
          <p:nvPr/>
        </p:nvCxnSpPr>
        <p:spPr>
          <a:xfrm>
            <a:off x="7380312" y="6237312"/>
            <a:ext cx="505800" cy="0"/>
          </a:xfrm>
          <a:prstGeom prst="straightConnector1">
            <a:avLst/>
          </a:prstGeom>
          <a:ln w="38100">
            <a:solidFill>
              <a:srgbClr val="FF7C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テキスト ボックス 96"/>
          <p:cNvSpPr txBox="1"/>
          <p:nvPr/>
        </p:nvSpPr>
        <p:spPr>
          <a:xfrm>
            <a:off x="7351099" y="5949280"/>
            <a:ext cx="5350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賦課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179512" y="2996952"/>
            <a:ext cx="801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歳出</a:t>
            </a: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179512" y="5517232"/>
            <a:ext cx="801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歳出</a:t>
            </a: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179512" y="3779748"/>
            <a:ext cx="801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歳入</a:t>
            </a:r>
            <a:endParaRPr kumimoji="1" lang="ja-JP" altLang="en-US" b="1" dirty="0"/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188486" y="6165304"/>
            <a:ext cx="801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歳入</a:t>
            </a:r>
            <a:endParaRPr kumimoji="1" lang="ja-JP" altLang="en-US" b="1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279091" y="5437530"/>
            <a:ext cx="13973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保険税率の決定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下矢印 3"/>
          <p:cNvSpPr/>
          <p:nvPr/>
        </p:nvSpPr>
        <p:spPr>
          <a:xfrm>
            <a:off x="7812360" y="5175339"/>
            <a:ext cx="143738" cy="269885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下矢印 38"/>
          <p:cNvSpPr/>
          <p:nvPr/>
        </p:nvSpPr>
        <p:spPr>
          <a:xfrm>
            <a:off x="7812360" y="5679395"/>
            <a:ext cx="143738" cy="269885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スライド番号プレースホルダー 3"/>
          <p:cNvSpPr txBox="1">
            <a:spLocks/>
          </p:cNvSpPr>
          <p:nvPr/>
        </p:nvSpPr>
        <p:spPr>
          <a:xfrm>
            <a:off x="7086600" y="64928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825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7" name="直線コネクタ 36"/>
          <p:cNvCxnSpPr/>
          <p:nvPr/>
        </p:nvCxnSpPr>
        <p:spPr>
          <a:xfrm>
            <a:off x="3141" y="548679"/>
            <a:ext cx="9144000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7380312" y="6473081"/>
            <a:ext cx="5350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納付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579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35496" y="620688"/>
            <a:ext cx="8902824" cy="39703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〇国民健康保険事業費納付金</a:t>
            </a:r>
            <a:r>
              <a:rPr kumimoji="1" lang="ja-JP" altLang="en-US" dirty="0" smtClean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dirty="0" smtClean="0">
              <a:solidFill>
                <a:schemeClr val="accent5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年度の納付金額は、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仮係数による算定時には県全体で約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24.8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億円の増（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うち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佐賀市</a:t>
            </a:r>
            <a:r>
              <a:rPr kumimoji="1"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6.4</a:t>
            </a:r>
            <a:r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億円増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と示されたが、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確定係数による算定時には県全体で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約</a:t>
            </a:r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9.6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の増（うち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佐賀市</a:t>
            </a:r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2.6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億円増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）と修正された。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仮係数算定時からの主な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変更点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・保険給付費見込の変更　</a:t>
            </a:r>
            <a:endParaRPr kumimoji="1"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R5:686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→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R6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仮係数時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:715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　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+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約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→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R6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確定係数時：</a:t>
            </a:r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700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　</a:t>
            </a:r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+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約</a:t>
            </a:r>
            <a:r>
              <a:rPr kumimoji="1"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　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直近の実績を用いて県が算定したところ、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700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億円に下方修正された。</a:t>
            </a:r>
            <a:endParaRPr kumimoji="1" lang="en-US" altLang="ja-JP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51520" y="187180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佐賀県が示した令和</a:t>
            </a: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６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年度納付金</a:t>
            </a: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額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（確定係数）</a:t>
            </a:r>
          </a:p>
        </p:txBody>
      </p:sp>
      <p:sp>
        <p:nvSpPr>
          <p:cNvPr id="10" name="スライド番号プレースホルダー 3"/>
          <p:cNvSpPr txBox="1">
            <a:spLocks/>
          </p:cNvSpPr>
          <p:nvPr/>
        </p:nvSpPr>
        <p:spPr>
          <a:xfrm>
            <a:off x="7086600" y="64928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825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3141" y="620687"/>
            <a:ext cx="9144000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331" y="4042105"/>
            <a:ext cx="4731467" cy="269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68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直線コネクタ 63"/>
          <p:cNvCxnSpPr/>
          <p:nvPr/>
        </p:nvCxnSpPr>
        <p:spPr>
          <a:xfrm>
            <a:off x="3141" y="620687"/>
            <a:ext cx="9144000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1" name="スライド番号プレースホルダー 1"/>
          <p:cNvSpPr txBox="1">
            <a:spLocks/>
          </p:cNvSpPr>
          <p:nvPr/>
        </p:nvSpPr>
        <p:spPr>
          <a:xfrm>
            <a:off x="6981127" y="6402714"/>
            <a:ext cx="2133600" cy="337038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lang="ja-JP" altLang="en-US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07051" y="159023"/>
            <a:ext cx="8929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佐賀県が示した令和６年度標準保険税率等（確定係数）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467544" y="570679"/>
            <a:ext cx="4363332" cy="410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標準保険税率と現行税率の比較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3601" y="3604118"/>
            <a:ext cx="8943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介護納付金分について、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現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行税率程度まで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下がると想定していたが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、若干の上昇となった。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12048" y="3954542"/>
            <a:ext cx="83680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【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参考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】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１人</a:t>
            </a:r>
            <a:r>
              <a:rPr lang="ja-JP" altLang="en-US" sz="1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当たり、１世帯当たりの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保険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税額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（低所得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軽減後）　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051" y="966577"/>
            <a:ext cx="8929897" cy="2620149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215" y="4228691"/>
            <a:ext cx="4222860" cy="2502045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56246" y="4222136"/>
            <a:ext cx="4219787" cy="2517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444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テキスト ボックス 50"/>
          <p:cNvSpPr txBox="1"/>
          <p:nvPr/>
        </p:nvSpPr>
        <p:spPr>
          <a:xfrm>
            <a:off x="212067" y="173552"/>
            <a:ext cx="8536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現行税率と令和６年度標準</a:t>
            </a:r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保険</a:t>
            </a:r>
            <a:r>
              <a:rPr lang="ja-JP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税率等（仮・確定）の比較</a:t>
            </a:r>
            <a:r>
              <a:rPr lang="ja-JP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</a:t>
            </a:r>
            <a:r>
              <a:rPr lang="ja-JP" alt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収入階層別・モデル世帯）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84045" y="656549"/>
            <a:ext cx="86615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①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人世帯（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40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歳以上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65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歳未満）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0" y="620179"/>
            <a:ext cx="9144000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スライド番号プレースホルダー 1"/>
          <p:cNvSpPr txBox="1">
            <a:spLocks/>
          </p:cNvSpPr>
          <p:nvPr/>
        </p:nvSpPr>
        <p:spPr>
          <a:xfrm>
            <a:off x="7010400" y="6520962"/>
            <a:ext cx="2133600" cy="337038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lang="ja-JP" altLang="en-US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下矢印 9"/>
          <p:cNvSpPr/>
          <p:nvPr/>
        </p:nvSpPr>
        <p:spPr>
          <a:xfrm>
            <a:off x="3850151" y="3596791"/>
            <a:ext cx="144016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370" y="1082877"/>
            <a:ext cx="8768932" cy="2337664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872" y="4104975"/>
            <a:ext cx="8762383" cy="2300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215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140766" y="690807"/>
            <a:ext cx="86615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②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3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人世帯（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40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歳以上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65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歳未満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2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人、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40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歳未満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人）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0" y="620179"/>
            <a:ext cx="9144000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スライド番号プレースホルダー 1"/>
          <p:cNvSpPr txBox="1">
            <a:spLocks/>
          </p:cNvSpPr>
          <p:nvPr/>
        </p:nvSpPr>
        <p:spPr>
          <a:xfrm>
            <a:off x="7010400" y="6520962"/>
            <a:ext cx="2133600" cy="337038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６</a:t>
            </a:r>
            <a:endParaRPr lang="ja-JP" altLang="en-US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12067" y="173552"/>
            <a:ext cx="8536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現行税率と令和６年度標準</a:t>
            </a:r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保険</a:t>
            </a:r>
            <a:r>
              <a:rPr lang="ja-JP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税率等（仮・確定）の比較</a:t>
            </a:r>
            <a:r>
              <a:rPr lang="ja-JP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（</a:t>
            </a:r>
            <a:r>
              <a:rPr lang="ja-JP" alt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収入階層別・モデル世帯）</a:t>
            </a:r>
          </a:p>
        </p:txBody>
      </p:sp>
      <p:sp>
        <p:nvSpPr>
          <p:cNvPr id="14" name="下矢印 13"/>
          <p:cNvSpPr/>
          <p:nvPr/>
        </p:nvSpPr>
        <p:spPr>
          <a:xfrm>
            <a:off x="3850151" y="3596791"/>
            <a:ext cx="144016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067" y="1151647"/>
            <a:ext cx="8799106" cy="2353205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407" y="4036319"/>
            <a:ext cx="8797326" cy="2353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03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89806" y="548680"/>
            <a:ext cx="86615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◎第２回運営協議会では基金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8,000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万円の活用を提案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　　　　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1519" y="2754794"/>
            <a:ext cx="8640960" cy="175432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⇒仮係数による算定時には基金</a:t>
            </a:r>
            <a:r>
              <a:rPr kumimoji="1" lang="en-US" altLang="ja-JP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8,000</a:t>
            </a:r>
            <a:r>
              <a:rPr kumimoji="1" lang="ja-JP" altLang="en-US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万円活用時と</a:t>
            </a:r>
            <a:r>
              <a:rPr kumimoji="1" lang="en-US" altLang="ja-JP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9,000</a:t>
            </a:r>
            <a:r>
              <a:rPr kumimoji="1" lang="ja-JP" altLang="en-US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万円活用時で税率・税額が</a:t>
            </a:r>
            <a:endParaRPr kumimoji="1" lang="en-US" altLang="ja-JP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ja-JP" altLang="en-US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端数調整の関係で変わらなかったが、確定係数による算定時にはわずかではあるが、</a:t>
            </a:r>
            <a:endParaRPr kumimoji="1" lang="en-US" altLang="ja-JP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ja-JP" altLang="en-US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税率・税額が下がる結果となった。</a:t>
            </a:r>
            <a:endParaRPr kumimoji="1" lang="en-US" altLang="ja-JP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⇒第</a:t>
            </a:r>
            <a:r>
              <a:rPr kumimoji="1" lang="en-US" altLang="ja-JP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回運営協議会後、一般会計からの繰入れについても検討を重ねたが、一般会計</a:t>
            </a:r>
            <a:endParaRPr kumimoji="1" lang="en-US" altLang="ja-JP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ja-JP" altLang="en-US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から繰入れを行うことで県に対する国からの交付金が減額され、他市町の税率が引き上げ</a:t>
            </a:r>
            <a:endParaRPr kumimoji="1" lang="en-US" altLang="ja-JP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ja-JP" altLang="en-US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ら</a:t>
            </a:r>
            <a:r>
              <a:rPr kumimoji="1" lang="ja-JP" altLang="en-US" dirty="0" err="1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れる</a:t>
            </a:r>
            <a:r>
              <a:rPr kumimoji="1" lang="ja-JP" altLang="en-US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ことが想定されるため、一般会計からの繰入れは行わない。</a:t>
            </a:r>
            <a:endParaRPr kumimoji="1" lang="en-US" altLang="ja-JP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1"/>
          <p:cNvSpPr txBox="1">
            <a:spLocks/>
          </p:cNvSpPr>
          <p:nvPr/>
        </p:nvSpPr>
        <p:spPr>
          <a:xfrm>
            <a:off x="7114564" y="6520962"/>
            <a:ext cx="2023407" cy="337038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７</a:t>
            </a:r>
            <a:endParaRPr lang="ja-JP" altLang="en-US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6" name="直線コネクタ 5"/>
          <p:cNvCxnSpPr/>
          <p:nvPr/>
        </p:nvCxnSpPr>
        <p:spPr>
          <a:xfrm>
            <a:off x="3141" y="548680"/>
            <a:ext cx="9144000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107051" y="159023"/>
            <a:ext cx="8929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令和６年度佐賀市国民健康保険税率等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の方針</a:t>
            </a:r>
          </a:p>
        </p:txBody>
      </p:sp>
      <p:sp>
        <p:nvSpPr>
          <p:cNvPr id="8" name="下矢印 7"/>
          <p:cNvSpPr/>
          <p:nvPr/>
        </p:nvSpPr>
        <p:spPr>
          <a:xfrm>
            <a:off x="3851919" y="1052736"/>
            <a:ext cx="1440160" cy="2846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189806" y="1484784"/>
            <a:ext cx="86615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基金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9,000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万円を活用し税率抑制を行いたい。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ま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た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、一般会計からの繰入れは行わない。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308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D85049E-02DD-426A-932E-E25F24E1AE2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1890</Words>
  <Application>Microsoft Office PowerPoint</Application>
  <PresentationFormat>画面に合わせる (4:3)</PresentationFormat>
  <Paragraphs>209</Paragraphs>
  <Slides>24</Slides>
  <Notes>18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24</vt:i4>
      </vt:variant>
    </vt:vector>
  </HeadingPairs>
  <TitlesOfParts>
    <vt:vector size="35" baseType="lpstr">
      <vt:lpstr>Meiryo UI</vt:lpstr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Wingdings 2</vt:lpstr>
      <vt:lpstr>HDOfficeLightV0</vt:lpstr>
      <vt:lpstr>Office テーマ</vt:lpstr>
      <vt:lpstr>令和５年度 第３回佐賀市国民健康保険事業の 運営に関する協議会</vt:lpstr>
      <vt:lpstr>目次</vt:lpstr>
      <vt:lpstr>Ⅰ　令和６年度佐賀市国民健康保険税率等の改定について(諮問)</vt:lpstr>
      <vt:lpstr>国保財政の仕組み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Ⅱ　令和６年度国保財政の主な動きについて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2017-03-13T06:38:20Z</dcterms:created>
  <dcterms:modified xsi:type="dcterms:W3CDTF">2024-01-18T00:17:42Z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911518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S7.0.13</vt:lpwstr>
  </property>
  <property fmtid="{D5CDD505-2E9C-101B-9397-08002B2CF9AE}" pid="5" name="_TemplateID">
    <vt:lpwstr>TC102202139990</vt:lpwstr>
  </property>
</Properties>
</file>